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1" r:id="rId9"/>
    <p:sldId id="273" r:id="rId10"/>
    <p:sldId id="270" r:id="rId11"/>
    <p:sldId id="262" r:id="rId12"/>
    <p:sldId id="266" r:id="rId13"/>
    <p:sldId id="263" r:id="rId14"/>
    <p:sldId id="264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189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37832" y="1895301"/>
            <a:ext cx="7477518" cy="1789774"/>
          </a:xfrm>
        </p:spPr>
        <p:txBody>
          <a:bodyPr wrap="none" anchor="b">
            <a:noAutofit/>
          </a:bodyPr>
          <a:lstStyle>
            <a:lvl1pPr algn="r">
              <a:defRPr sz="4800" b="1" i="0" spc="0" baseline="0">
                <a:solidFill>
                  <a:schemeClr val="tx1"/>
                </a:solidFill>
                <a:effectLst/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832" y="3694377"/>
            <a:ext cx="7477518" cy="852688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Montserrat" pitchFamily="2" charset="77"/>
                <a:cs typeface="Montserrat" pitchFamily="2" charset="77"/>
              </a:defRPr>
            </a:lvl1pPr>
            <a:lvl2pPr marL="380992" indent="0" algn="ctr">
              <a:buNone/>
              <a:defRPr sz="1667"/>
            </a:lvl2pPr>
            <a:lvl3pPr marL="761985" indent="0" algn="ctr">
              <a:buNone/>
              <a:defRPr sz="1500"/>
            </a:lvl3pPr>
            <a:lvl4pPr marL="1142977" indent="0" algn="ctr">
              <a:buNone/>
              <a:defRPr sz="1333"/>
            </a:lvl4pPr>
            <a:lvl5pPr marL="1523970" indent="0" algn="ctr">
              <a:buNone/>
              <a:defRPr sz="1333"/>
            </a:lvl5pPr>
            <a:lvl6pPr marL="1904962" indent="0" algn="ctr">
              <a:buNone/>
              <a:defRPr sz="1333"/>
            </a:lvl6pPr>
            <a:lvl7pPr marL="2285954" indent="0" algn="ctr">
              <a:buNone/>
              <a:defRPr sz="1333"/>
            </a:lvl7pPr>
            <a:lvl8pPr marL="2666947" indent="0" algn="ctr">
              <a:buNone/>
              <a:defRPr sz="1333"/>
            </a:lvl8pPr>
            <a:lvl9pPr marL="3047940" indent="0" algn="ctr">
              <a:buNone/>
              <a:defRPr sz="1333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889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righ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B78269-2564-3649-96BA-0374B26733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4" y="365125"/>
            <a:ext cx="4708569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F76752-A6BF-1643-A2FD-29A57B1BBD0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94051" y="1475651"/>
            <a:ext cx="4708570" cy="4262998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9B62AAE-DA19-E14B-B2DB-6EB985073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06459" y="1033111"/>
            <a:ext cx="2943489" cy="51206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800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left imag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B78269-2564-3649-96BA-0374B26733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1381" y="365125"/>
            <a:ext cx="4708569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F76752-A6BF-1643-A2FD-29A57B1BBD0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941379" y="1475651"/>
            <a:ext cx="4708570" cy="4628758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9B62AAE-DA19-E14B-B2DB-6EB985073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836" y="895797"/>
            <a:ext cx="2986976" cy="5423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7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2-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F504F-3A41-DC4B-BEE1-47D0E19E9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4842C3-42B5-9C43-9E2C-66DDA1C83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8667" y="1475651"/>
            <a:ext cx="3978520" cy="4111650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9EA318-93EB-D34A-957B-D0D443FDB6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4052" y="1475650"/>
            <a:ext cx="3978520" cy="4111650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97628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itle and cap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4053" y="5173302"/>
            <a:ext cx="2606277" cy="56755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94055" y="1653166"/>
            <a:ext cx="2606278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76604" y="1653166"/>
            <a:ext cx="2597833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0708" y="1653166"/>
            <a:ext cx="2599241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3290758" y="5173302"/>
            <a:ext cx="2583678" cy="567559"/>
          </a:xfrm>
        </p:spPr>
        <p:txBody>
          <a:bodyPr anchor="b">
            <a:no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064865" y="5162904"/>
            <a:ext cx="2583677" cy="56755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10565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image with caption and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29841" y="987427"/>
            <a:ext cx="7886700" cy="4101059"/>
          </a:xfrm>
        </p:spPr>
        <p:txBody>
          <a:bodyPr anchor="t">
            <a:norm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85000"/>
                  </a:schemeClr>
                </a:solidFill>
              </a:defRPr>
            </a:lvl1pPr>
            <a:lvl2pPr marL="380992" indent="0">
              <a:buNone/>
              <a:defRPr sz="2333"/>
            </a:lvl2pPr>
            <a:lvl3pPr marL="761985" indent="0">
              <a:buNone/>
              <a:defRPr sz="2000"/>
            </a:lvl3pPr>
            <a:lvl4pPr marL="1142977" indent="0">
              <a:buNone/>
              <a:defRPr sz="1667"/>
            </a:lvl4pPr>
            <a:lvl5pPr marL="1523970" indent="0">
              <a:buNone/>
              <a:defRPr sz="1667"/>
            </a:lvl5pPr>
            <a:lvl6pPr marL="1904962" indent="0">
              <a:buNone/>
              <a:defRPr sz="1667"/>
            </a:lvl6pPr>
            <a:lvl7pPr marL="2285954" indent="0">
              <a:buNone/>
              <a:defRPr sz="1667"/>
            </a:lvl7pPr>
            <a:lvl8pPr marL="2666947" indent="0">
              <a:buNone/>
              <a:defRPr sz="1667"/>
            </a:lvl8pPr>
            <a:lvl9pPr marL="3047940" indent="0">
              <a:buNone/>
              <a:defRPr sz="1667"/>
            </a:lvl9pPr>
          </a:lstStyle>
          <a:p>
            <a:r>
              <a:rPr lang="en-US" dirty="0"/>
              <a:t>Click icon to add picture – remember to add alt tag(s)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5" y="5186524"/>
            <a:ext cx="7885509" cy="682472"/>
          </a:xfrm>
        </p:spPr>
        <p:txBody>
          <a:bodyPr>
            <a:noAutofit/>
          </a:bodyPr>
          <a:lstStyle>
            <a:lvl1pPr marL="0" indent="0" algn="r">
              <a:buNone/>
              <a:defRPr sz="1778">
                <a:solidFill>
                  <a:schemeClr val="bg1"/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266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5A12D9-12AA-7842-877B-BA9346E2C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15" y="491492"/>
            <a:ext cx="8903970" cy="6167864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226149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5A12D9-12AA-7842-877B-BA9346E2C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309"/>
            <a:ext cx="9144000" cy="6857999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1761039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 and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5" y="5186524"/>
            <a:ext cx="7885509" cy="682472"/>
          </a:xfrm>
        </p:spPr>
        <p:txBody>
          <a:bodyPr>
            <a:noAutofit/>
          </a:bodyPr>
          <a:lstStyle>
            <a:lvl1pPr marL="0" indent="0" algn="r">
              <a:buNone/>
              <a:defRPr sz="1778">
                <a:solidFill>
                  <a:schemeClr val="bg1"/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15E10ABA-6733-4542-AEE4-B1A0C2E01AA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30239" y="988696"/>
            <a:ext cx="7885115" cy="4109084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814702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61EB3D43-4BB5-A644-A0D1-F886600C06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202425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1" y="365132"/>
            <a:ext cx="6977064" cy="4692448"/>
          </a:xfrm>
        </p:spPr>
        <p:txBody>
          <a:bodyPr anchor="ctr"/>
          <a:lstStyle>
            <a:lvl1pPr>
              <a:defRPr sz="3556" b="1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5157092"/>
            <a:ext cx="6564224" cy="548968"/>
          </a:xfrm>
        </p:spPr>
        <p:txBody>
          <a:bodyPr anchor="t">
            <a:noAutofit/>
          </a:bodyPr>
          <a:lstStyle>
            <a:lvl1pPr marL="0" indent="0" algn="r">
              <a:buNone/>
              <a:defRPr sz="1778" i="1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4" y="98862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452255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754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02466" y="1765738"/>
            <a:ext cx="7539071" cy="1708022"/>
          </a:xfrm>
        </p:spPr>
        <p:txBody>
          <a:bodyPr wrap="none" anchor="t">
            <a:noAutofit/>
          </a:bodyPr>
          <a:lstStyle>
            <a:lvl1pPr algn="r">
              <a:defRPr sz="4800" b="1" i="0" spc="0" baseline="0">
                <a:solidFill>
                  <a:schemeClr val="tx1"/>
                </a:solidFill>
                <a:effectLst/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466" y="979920"/>
            <a:ext cx="7539071" cy="784586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Montserrat" pitchFamily="2" charset="77"/>
                <a:cs typeface="Montserrat" pitchFamily="2" charset="77"/>
              </a:defRPr>
            </a:lvl1pPr>
            <a:lvl2pPr marL="380992" indent="0" algn="ctr">
              <a:buNone/>
              <a:defRPr sz="1667"/>
            </a:lvl2pPr>
            <a:lvl3pPr marL="761985" indent="0" algn="ctr">
              <a:buNone/>
              <a:defRPr sz="1500"/>
            </a:lvl3pPr>
            <a:lvl4pPr marL="1142977" indent="0" algn="ctr">
              <a:buNone/>
              <a:defRPr sz="1333"/>
            </a:lvl4pPr>
            <a:lvl5pPr marL="1523970" indent="0" algn="ctr">
              <a:buNone/>
              <a:defRPr sz="1333"/>
            </a:lvl5pPr>
            <a:lvl6pPr marL="1904962" indent="0" algn="ctr">
              <a:buNone/>
              <a:defRPr sz="1333"/>
            </a:lvl6pPr>
            <a:lvl7pPr marL="2285954" indent="0" algn="ctr">
              <a:buNone/>
              <a:defRPr sz="1333"/>
            </a:lvl7pPr>
            <a:lvl8pPr marL="2666947" indent="0" algn="ctr">
              <a:buNone/>
              <a:defRPr sz="1333"/>
            </a:lvl8pPr>
            <a:lvl9pPr marL="3047940" indent="0" algn="ctr">
              <a:buNone/>
              <a:defRPr sz="1333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5713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1" y="365131"/>
            <a:ext cx="6977064" cy="2992904"/>
          </a:xfrm>
        </p:spPr>
        <p:txBody>
          <a:bodyPr anchor="ctr"/>
          <a:lstStyle>
            <a:lvl1pPr>
              <a:defRPr sz="3556" b="1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3365558"/>
            <a:ext cx="6564224" cy="548968"/>
          </a:xfrm>
        </p:spPr>
        <p:txBody>
          <a:bodyPr anchor="t">
            <a:noAutofit/>
          </a:bodyPr>
          <a:lstStyle>
            <a:lvl1pPr marL="0" indent="0" algn="r">
              <a:buNone/>
              <a:defRPr sz="1778" i="1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4" y="4399983"/>
            <a:ext cx="7884318" cy="1489496"/>
          </a:xfrm>
        </p:spPr>
        <p:txBody>
          <a:bodyPr anchor="ctr">
            <a:noAutofit/>
          </a:bodyPr>
          <a:lstStyle>
            <a:lvl1pPr marL="0" indent="0">
              <a:buNone/>
              <a:defRPr sz="1778" baseline="0"/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7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483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F504F-3A41-DC4B-BEE1-47D0E19E9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03231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585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362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860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535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672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080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4052" y="4756291"/>
            <a:ext cx="8155896" cy="705994"/>
          </a:xfrm>
        </p:spPr>
        <p:txBody>
          <a:bodyPr anchor="t">
            <a:noAutofit/>
          </a:bodyPr>
          <a:lstStyle>
            <a:lvl1pPr marL="0" indent="0">
              <a:buNone/>
              <a:defRPr sz="1778"/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AE61BF-3763-0E4A-999B-8924DFBF3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2" y="3147144"/>
            <a:ext cx="8155896" cy="1609147"/>
          </a:xfrm>
        </p:spPr>
        <p:txBody>
          <a:bodyPr anchor="b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6182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6A6C647-8D61-1F4E-99D1-2AB4ED068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1196F0-56A5-0A49-AD87-3B487F49514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4349" y="1476377"/>
            <a:ext cx="8155305" cy="407289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43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s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CE862F-2DE8-F94F-9079-91AF022976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4053" y="1497701"/>
            <a:ext cx="3989661" cy="4072255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82732F-316B-FD4C-A0B3-A1EF01C545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0287" y="1497702"/>
            <a:ext cx="3989662" cy="4072256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BF0C72D-9A4A-2A49-B363-B2C415C80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2931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content with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971B7F-1741-9A4A-B925-11E1F5B35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2FC316-43A0-314E-884C-19A6592161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4053" y="1497701"/>
            <a:ext cx="3989661" cy="4072255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32E208-AE39-D149-A2EC-87102F8C0C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0287" y="1497702"/>
            <a:ext cx="3989662" cy="4072256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982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 with title and su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5D3C69-508E-E343-82E0-194270BE750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94053" y="1642768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9A5ACD-B447-8F44-9065-AD7D1222E29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268160" y="1653166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5FDE71-5828-1A47-B218-9FF0C40675E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047190" y="1653166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284AE9-8724-F345-B285-3794B6E9352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490534" y="2231124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98B590-CBBB-E946-9667-816B3FD224E8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0621" y="2220727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29763F-CBDB-6441-8283-079979A86EC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6043673" y="2231124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782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 with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284AE9-8724-F345-B285-3794B6E9352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490534" y="1486051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98B590-CBBB-E946-9667-816B3FD224E8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0621" y="1475653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29763F-CBDB-6441-8283-079979A86EC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6043673" y="1486051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402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text, small title with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E732-3AEB-2446-A6FA-5AFFBB873A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611" y="732519"/>
            <a:ext cx="8564210" cy="599516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B807-26A2-0B44-917E-DCCFEF7EB29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612" y="1368208"/>
            <a:ext cx="8564209" cy="437044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611C-9122-E049-912F-ABF2154E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17CA-2218-B242-BA20-69CBB4C5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A38B-A490-B042-9C4F-4C94FD39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24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053" y="1475653"/>
            <a:ext cx="8155896" cy="431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8535" y="6097825"/>
            <a:ext cx="1190065" cy="331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C49B2F53-3D81-4CF7-81AE-806EBBEB9C3C}" type="datetimeFigureOut">
              <a:rPr lang="en-US" smtClean="0"/>
              <a:pPr/>
              <a:t>02-Sep-25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3196" y="6093719"/>
            <a:ext cx="3086100" cy="336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893" y="6097825"/>
            <a:ext cx="716056" cy="331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404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</p:sldLayoutIdLst>
  <p:txStyles>
    <p:titleStyle>
      <a:lvl1pPr algn="l" defTabSz="761985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Montserrat Medium" pitchFamily="2" charset="77"/>
          <a:ea typeface="+mj-ea"/>
          <a:cs typeface="Montserrat Medium" pitchFamily="2" charset="77"/>
        </a:defRPr>
      </a:lvl1pPr>
    </p:titleStyle>
    <p:bodyStyle>
      <a:lvl1pPr marL="0" indent="0" algn="l" defTabSz="761985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1pPr>
      <a:lvl2pPr marL="571489" indent="-360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24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2pPr>
      <a:lvl3pPr marL="952480" indent="-270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20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3pPr>
      <a:lvl4pPr marL="1333473" indent="-234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18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4pPr>
      <a:lvl5pPr marL="1714466" indent="-190496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16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5pPr>
      <a:lvl6pPr marL="2095458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51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3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435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2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85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77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7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62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54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47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4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visualstudio.microsoft.com/vs/community/" TargetMode="Externa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anshaweg2001.fls.jetbrains.com/" TargetMode="Externa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eder/qpbe3e" TargetMode="External"/><Relationship Id="rId2" Type="http://schemas.openxmlformats.org/officeDocument/2006/relationships/hyperlink" Target="http://www.manning.com/books/the-quick-python-book-third-edition" TargetMode="Externa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INFO-3142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0D7D29-835A-44AD-68D5-A86FF4457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Getting Started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43535"/>
          </a:xfrm>
        </p:spPr>
        <p:txBody>
          <a:bodyPr>
            <a:normAutofit/>
          </a:bodyPr>
          <a:lstStyle/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Python REPL</a:t>
            </a:r>
          </a:p>
          <a:p>
            <a:pPr marL="1028689" lvl="1" indent="-457200">
              <a:lnSpc>
                <a:spcPct val="90000"/>
              </a:lnSpc>
            </a:pPr>
            <a:r>
              <a:rPr lang="en-US" dirty="0"/>
              <a:t>Read, Evaluate, Print, Loop</a:t>
            </a:r>
          </a:p>
          <a:p>
            <a:pPr marL="1028689" lvl="1" indent="-457200">
              <a:lnSpc>
                <a:spcPct val="90000"/>
              </a:lnSpc>
            </a:pPr>
            <a:r>
              <a:rPr lang="en-US" dirty="0"/>
              <a:t>&gt;&gt;&gt;</a:t>
            </a:r>
          </a:p>
          <a:p>
            <a:pPr marL="1028689" lvl="1" indent="-457200">
              <a:lnSpc>
                <a:spcPct val="90000"/>
              </a:lnSpc>
            </a:pPr>
            <a:endParaRPr lang="en-US" dirty="0"/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 defTabSz="761985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153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A1CFC-76FA-6398-DADE-119C61BF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98" y="1412776"/>
            <a:ext cx="7324804" cy="4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8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761985">
              <a:lnSpc>
                <a:spcPct val="90000"/>
              </a:lnSpc>
              <a:buNone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Courier"/>
              </a:rPr>
              <a:t>&gt;&gt;&gt; print("Hello, World")</a:t>
            </a:r>
          </a:p>
          <a:p>
            <a:pPr marL="0" indent="0" defTabSz="761985">
              <a:lnSpc>
                <a:spcPct val="90000"/>
              </a:lnSpc>
              <a:buNone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Courier"/>
              </a:rPr>
              <a:t>Hello, World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6D1FD-421E-B2A4-AA73-73CD1CB0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2276872"/>
            <a:ext cx="6120680" cy="37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23255"/>
          </a:xfrm>
        </p:spPr>
        <p:txBody>
          <a:bodyPr>
            <a:normAutofit/>
          </a:bodyPr>
          <a:lstStyle/>
          <a:p>
            <a:pPr defTabSz="761985">
              <a:lnSpc>
                <a:spcPct val="90000"/>
              </a:lnSpc>
              <a:buFont typeface="Arial" panose="020B0604020202020204" pitchFamily="34" charset="0"/>
            </a:pPr>
            <a:r>
              <a:rPr lang="en-US" sz="2800" dirty="0"/>
              <a:t>Command line help</a:t>
            </a:r>
          </a:p>
          <a:p>
            <a:pPr marL="0" indent="0" defTabSz="761985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20627-51CD-F55D-EF1E-C389E956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0" y="2852936"/>
            <a:ext cx="7387179" cy="29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C8FC0-2F9A-B078-EC01-386EC622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0" y="1916832"/>
            <a:ext cx="8117159" cy="40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Prompt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7BEE9-B5CE-1BEB-549A-AB7568A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2420888"/>
            <a:ext cx="8136903" cy="11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9FAD3-0CB4-E26B-7821-318D53D8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4"/>
            <a:ext cx="6336704" cy="4627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422B4-BD56-C754-4B75-292E7A2D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77" y="1500173"/>
            <a:ext cx="6248446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18856-4417-5FA6-F6CC-DCD7373D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77" y="1500173"/>
            <a:ext cx="6248446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Your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761985">
              <a:lnSpc>
                <a:spcPct val="90000"/>
              </a:lnSpc>
              <a:buFont typeface="Arial" panose="020B0604020202020204" pitchFamily="34" charset="0"/>
            </a:pPr>
            <a:r>
              <a:rPr lang="en-US" sz="2800" dirty="0"/>
              <a:t>Recommended options:</a:t>
            </a:r>
          </a:p>
          <a:p>
            <a:pPr lvl="1" defTabSz="761985"/>
            <a:r>
              <a:rPr lang="en-US" sz="2800" dirty="0"/>
              <a:t>Visual Studio 2022 Community Edition</a:t>
            </a:r>
          </a:p>
          <a:p>
            <a:pPr lvl="1" defTabSz="761985"/>
            <a:r>
              <a:rPr lang="en-US" sz="2800" dirty="0"/>
              <a:t>Visual Studio Code</a:t>
            </a:r>
          </a:p>
          <a:p>
            <a:pPr lvl="1" defTabSz="761985"/>
            <a:r>
              <a:rPr lang="en-US" sz="2800" dirty="0" err="1"/>
              <a:t>Pycharm</a:t>
            </a:r>
            <a:r>
              <a:rPr lang="en-US" sz="2800" dirty="0"/>
              <a:t> (JetBrains)</a:t>
            </a:r>
          </a:p>
          <a:p>
            <a:pPr lvl="2" defTabSz="761985"/>
            <a:r>
              <a:rPr lang="en-US" sz="2800" dirty="0"/>
              <a:t>Professional Edition</a:t>
            </a:r>
          </a:p>
          <a:p>
            <a:pPr lvl="2" defTabSz="761985"/>
            <a:r>
              <a:rPr lang="en-US" sz="2800" dirty="0"/>
              <a:t>Student Edition</a:t>
            </a:r>
          </a:p>
        </p:txBody>
      </p:sp>
    </p:spTree>
    <p:extLst>
      <p:ext uri="{BB962C8B-B14F-4D97-AF65-F5344CB8AC3E}">
        <p14:creationId xmlns:p14="http://schemas.microsoft.com/office/powerpoint/2010/main" val="108517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Installing Your IDE (Visual Studio…)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 Studio 2022 Community Edition </a:t>
            </a:r>
            <a:endParaRPr lang="en-US" sz="2000" dirty="0">
              <a:hlinkClick r:id="rId2"/>
            </a:endParaRPr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https://visualstudio.microsoft.com/vs/community/</a:t>
            </a:r>
            <a:endParaRPr lang="en-US" sz="2000" dirty="0"/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 Studio Code</a:t>
            </a:r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https://code.visualstudio.com/download</a:t>
            </a:r>
            <a:endParaRPr lang="en-US" sz="2000" dirty="0"/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defTabSz="76198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67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Your IDE (PyCharm)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4CBCF-D53A-6730-2B4E-2599C7E8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83" y="1556792"/>
            <a:ext cx="7650833" cy="51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Your IDE (PyCharm)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Or…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Licenses are available to users who log in via JetBrains Account with an email address ending in </a:t>
            </a:r>
            <a:r>
              <a:rPr lang="en-C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@fanshaweonline.ca, @fanshawec.ca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https://fanshaweg2001.fls.jetbrains.com/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That’s the URL users need to enter in their product to get a license.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defTabSz="761985">
              <a:lnSpc>
                <a:spcPct val="90000"/>
              </a:lnSpc>
              <a:buFont typeface="Arial" panose="020B0604020202020204" pitchFamily="34" charset="0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009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Textbook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1CA6"/>
                </a:solidFill>
                <a:effectLst/>
                <a:latin typeface="+mn-lt"/>
                <a:hlinkClick r:id="rId2"/>
              </a:rPr>
              <a:t>www.manning.com/books/the-quick-python-book-third-edition</a:t>
            </a:r>
            <a:endParaRPr lang="en-US" sz="1800" b="0" i="0" dirty="0">
              <a:solidFill>
                <a:srgbClr val="001CA6"/>
              </a:solidFill>
              <a:effectLst/>
              <a:latin typeface="+mn-lt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b="0" i="0" dirty="0">
              <a:solidFill>
                <a:srgbClr val="001CA6"/>
              </a:solidFill>
              <a:effectLst/>
              <a:latin typeface="+mn-lt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https://github.com/nceder/qpbe3e</a:t>
            </a:r>
            <a:endParaRPr lang="en-US" sz="1800" dirty="0">
              <a:solidFill>
                <a:srgbClr val="001CA6"/>
              </a:solidFill>
              <a:latin typeface="+mn-lt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br>
              <a:rPr lang="en-US" sz="16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572864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_Theme">
  <a:themeElements>
    <a:clrScheme name="Custom 1">
      <a:dk1>
        <a:srgbClr val="000000"/>
      </a:dk1>
      <a:lt1>
        <a:srgbClr val="FFFFFF"/>
      </a:lt1>
      <a:dk2>
        <a:srgbClr val="636369"/>
      </a:dk2>
      <a:lt2>
        <a:srgbClr val="DEDEDE"/>
      </a:lt2>
      <a:accent1>
        <a:srgbClr val="E12319"/>
      </a:accent1>
      <a:accent2>
        <a:srgbClr val="E12319"/>
      </a:accent2>
      <a:accent3>
        <a:srgbClr val="B2272C"/>
      </a:accent3>
      <a:accent4>
        <a:srgbClr val="A02B2F"/>
      </a:accent4>
      <a:accent5>
        <a:srgbClr val="636369"/>
      </a:accent5>
      <a:accent6>
        <a:srgbClr val="636369"/>
      </a:accent6>
      <a:hlink>
        <a:srgbClr val="E12319"/>
      </a:hlink>
      <a:folHlink>
        <a:srgbClr val="B2272C"/>
      </a:folHlink>
    </a:clrScheme>
    <a:fontScheme name="Tes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Theme" id="{2AB755E2-F30A-4603-8A1A-32DAE8137AE7}" vid="{AABFD89F-415E-4566-8E83-047AA5154A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Fanshawe_Theme</Template>
  <TotalTime>2825</TotalTime>
  <Words>191</Words>
  <Application>Microsoft Office PowerPoint</Application>
  <PresentationFormat>On-screen Show (4:3)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</vt:lpstr>
      <vt:lpstr>Montserrat</vt:lpstr>
      <vt:lpstr>Montserrat Medium</vt:lpstr>
      <vt:lpstr>Fanshawe_Theme</vt:lpstr>
      <vt:lpstr>INFO-3142</vt:lpstr>
      <vt:lpstr>Installing Python</vt:lpstr>
      <vt:lpstr>Installing Python</vt:lpstr>
      <vt:lpstr>Installing Python</vt:lpstr>
      <vt:lpstr>Installing Your IDE</vt:lpstr>
      <vt:lpstr>Installing Your IDE (Visual Studio…)</vt:lpstr>
      <vt:lpstr>Installing Your IDE (PyCharm)</vt:lpstr>
      <vt:lpstr>Installing Your IDE (PyCharm)</vt:lpstr>
      <vt:lpstr>Textbook Source Code</vt:lpstr>
      <vt:lpstr>Interactive Prompt</vt:lpstr>
      <vt:lpstr>Interactive Prompt</vt:lpstr>
      <vt:lpstr>Interactive Prompt</vt:lpstr>
      <vt:lpstr>Interactive Prompt</vt:lpstr>
      <vt:lpstr>Interactive Prompt</vt:lpstr>
      <vt:lpstr>Interactive Prompt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6143</dc:title>
  <dc:creator>Jim</dc:creator>
  <cp:lastModifiedBy>Jim Cooper</cp:lastModifiedBy>
  <cp:revision>373</cp:revision>
  <dcterms:created xsi:type="dcterms:W3CDTF">2010-01-05T18:25:55Z</dcterms:created>
  <dcterms:modified xsi:type="dcterms:W3CDTF">2025-09-02T17:21:31Z</dcterms:modified>
</cp:coreProperties>
</file>